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0" r:id="rId2"/>
    <p:sldId id="266" r:id="rId3"/>
    <p:sldId id="257" r:id="rId4"/>
    <p:sldId id="273" r:id="rId5"/>
    <p:sldId id="267" r:id="rId6"/>
    <p:sldId id="269" r:id="rId7"/>
    <p:sldId id="274" r:id="rId8"/>
    <p:sldId id="262" r:id="rId9"/>
    <p:sldId id="258" r:id="rId10"/>
    <p:sldId id="260" r:id="rId11"/>
    <p:sldId id="275" r:id="rId12"/>
    <p:sldId id="276" r:id="rId13"/>
    <p:sldId id="277" r:id="rId14"/>
    <p:sldId id="271" r:id="rId15"/>
    <p:sldId id="272" r:id="rId16"/>
    <p:sldId id="26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8A91"/>
    <a:srgbClr val="6877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Sheet1!$A$1:$B$1</c:f>
              <c:strCache>
                <c:ptCount val="2"/>
                <c:pt idx="0">
                  <c:v>POA</c:v>
                </c:pt>
                <c:pt idx="1">
                  <c:v>Non-POA</c:v>
                </c:pt>
              </c:strCache>
            </c:strRef>
          </c:cat>
          <c:val>
            <c:numRef>
              <c:f>Sheet1!$A$2:$B$2</c:f>
              <c:numCache>
                <c:formatCode>General</c:formatCode>
                <c:ptCount val="2"/>
                <c:pt idx="0">
                  <c:v>449</c:v>
                </c:pt>
                <c:pt idx="1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996288"/>
        <c:axId val="63997824"/>
      </c:barChart>
      <c:catAx>
        <c:axId val="63996288"/>
        <c:scaling>
          <c:orientation val="minMax"/>
        </c:scaling>
        <c:delete val="0"/>
        <c:axPos val="b"/>
        <c:majorTickMark val="out"/>
        <c:minorTickMark val="none"/>
        <c:tickLblPos val="nextTo"/>
        <c:crossAx val="63997824"/>
        <c:crosses val="autoZero"/>
        <c:auto val="1"/>
        <c:lblAlgn val="ctr"/>
        <c:lblOffset val="100"/>
        <c:noMultiLvlLbl val="0"/>
      </c:catAx>
      <c:valAx>
        <c:axId val="63997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399628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Sheet1!$A$1:$C$1</c:f>
              <c:strCache>
                <c:ptCount val="3"/>
                <c:pt idx="0">
                  <c:v>Simple Sepsis</c:v>
                </c:pt>
                <c:pt idx="1">
                  <c:v>Severe Sepsis</c:v>
                </c:pt>
                <c:pt idx="2">
                  <c:v>Septic Shock</c:v>
                </c:pt>
              </c:strCache>
            </c:strRef>
          </c:cat>
          <c:val>
            <c:numRef>
              <c:f>Sheet1!$A$2:$C$2</c:f>
              <c:numCache>
                <c:formatCode>General</c:formatCode>
                <c:ptCount val="3"/>
                <c:pt idx="0">
                  <c:v>269</c:v>
                </c:pt>
                <c:pt idx="1">
                  <c:v>79</c:v>
                </c:pt>
                <c:pt idx="2">
                  <c:v>143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214080"/>
        <c:axId val="37215616"/>
      </c:barChart>
      <c:catAx>
        <c:axId val="37214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7215616"/>
        <c:crosses val="autoZero"/>
        <c:auto val="1"/>
        <c:lblAlgn val="ctr"/>
        <c:lblOffset val="100"/>
        <c:noMultiLvlLbl val="0"/>
      </c:catAx>
      <c:valAx>
        <c:axId val="37215616"/>
        <c:scaling>
          <c:orientation val="minMax"/>
          <c:max val="3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214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FF0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Sheet1!$A$1:$C$1</c:f>
              <c:strCache>
                <c:ptCount val="3"/>
                <c:pt idx="0">
                  <c:v>Blood Culture and Lactate within Two Days of Admit</c:v>
                </c:pt>
                <c:pt idx="1">
                  <c:v>Blood Culture Only within Two Days of Admit</c:v>
                </c:pt>
                <c:pt idx="2">
                  <c:v>Neither Blood Culture nor Lactate within Two days of Admit</c:v>
                </c:pt>
              </c:strCache>
            </c:strRef>
          </c:cat>
          <c:val>
            <c:numRef>
              <c:f>Sheet1!$A$2:$C$2</c:f>
              <c:numCache>
                <c:formatCode>0%</c:formatCode>
                <c:ptCount val="3"/>
                <c:pt idx="0">
                  <c:v>0.23</c:v>
                </c:pt>
                <c:pt idx="1">
                  <c:v>0.71</c:v>
                </c:pt>
                <c:pt idx="2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783936"/>
        <c:axId val="31785728"/>
      </c:barChart>
      <c:catAx>
        <c:axId val="31783936"/>
        <c:scaling>
          <c:orientation val="minMax"/>
        </c:scaling>
        <c:delete val="1"/>
        <c:axPos val="b"/>
        <c:majorTickMark val="out"/>
        <c:minorTickMark val="none"/>
        <c:tickLblPos val="nextTo"/>
        <c:crossAx val="31785728"/>
        <c:crosses val="autoZero"/>
        <c:auto val="1"/>
        <c:lblAlgn val="ctr"/>
        <c:lblOffset val="100"/>
        <c:noMultiLvlLbl val="0"/>
      </c:catAx>
      <c:valAx>
        <c:axId val="3178572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178393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Sheet1!$A$1:$D$1</c:f>
              <c:strCache>
                <c:ptCount val="4"/>
                <c:pt idx="0">
                  <c:v>Cohort-25th Percentile</c:v>
                </c:pt>
                <c:pt idx="1">
                  <c:v>Cohort-75th Percentile</c:v>
                </c:pt>
                <c:pt idx="2">
                  <c:v>Cohort-All Hospitals</c:v>
                </c:pt>
                <c:pt idx="3">
                  <c:v>St. Tammany Parish Hospital</c:v>
                </c:pt>
              </c:strCache>
            </c:strRef>
          </c:cat>
          <c:val>
            <c:numRef>
              <c:f>Sheet1!$A$2:$D$2</c:f>
              <c:numCache>
                <c:formatCode>0%</c:formatCode>
                <c:ptCount val="4"/>
                <c:pt idx="0">
                  <c:v>0.51</c:v>
                </c:pt>
                <c:pt idx="1">
                  <c:v>0.3</c:v>
                </c:pt>
                <c:pt idx="2">
                  <c:v>0.43</c:v>
                </c:pt>
                <c:pt idx="3">
                  <c:v>0.47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830784"/>
        <c:axId val="31832320"/>
      </c:barChart>
      <c:catAx>
        <c:axId val="31830784"/>
        <c:scaling>
          <c:orientation val="minMax"/>
        </c:scaling>
        <c:delete val="0"/>
        <c:axPos val="b"/>
        <c:majorTickMark val="out"/>
        <c:minorTickMark val="none"/>
        <c:tickLblPos val="nextTo"/>
        <c:crossAx val="31832320"/>
        <c:crosses val="autoZero"/>
        <c:auto val="1"/>
        <c:lblAlgn val="ctr"/>
        <c:lblOffset val="100"/>
        <c:noMultiLvlLbl val="0"/>
      </c:catAx>
      <c:valAx>
        <c:axId val="318323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183078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2002199-3D88-463B-A204-14BA8F2FCB28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ABEC6A-8A50-43D5-9A5D-DA20595D03A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2199-3D88-463B-A204-14BA8F2FCB28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BEC6A-8A50-43D5-9A5D-DA20595D0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2002199-3D88-463B-A204-14BA8F2FCB28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3ABEC6A-8A50-43D5-9A5D-DA20595D03A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2199-3D88-463B-A204-14BA8F2FCB28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ABEC6A-8A50-43D5-9A5D-DA20595D03A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2199-3D88-463B-A204-14BA8F2FCB28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3ABEC6A-8A50-43D5-9A5D-DA20595D03A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2002199-3D88-463B-A204-14BA8F2FCB28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3ABEC6A-8A50-43D5-9A5D-DA20595D03A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2002199-3D88-463B-A204-14BA8F2FCB28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3ABEC6A-8A50-43D5-9A5D-DA20595D03A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2199-3D88-463B-A204-14BA8F2FCB28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ABEC6A-8A50-43D5-9A5D-DA20595D0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2199-3D88-463B-A204-14BA8F2FCB28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ABEC6A-8A50-43D5-9A5D-DA20595D03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2199-3D88-463B-A204-14BA8F2FCB28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ABEC6A-8A50-43D5-9A5D-DA20595D03A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2002199-3D88-463B-A204-14BA8F2FCB28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3ABEC6A-8A50-43D5-9A5D-DA20595D03A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2002199-3D88-463B-A204-14BA8F2FCB28}" type="datetimeFigureOut">
              <a:rPr lang="en-US" smtClean="0"/>
              <a:t>4/25/2014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3ABEC6A-8A50-43D5-9A5D-DA20595D03A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087051" cy="2057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Improving Sepsis </a:t>
            </a:r>
            <a:r>
              <a:rPr lang="en-US" sz="40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Outcomes in the ICU </a:t>
            </a:r>
            <a:r>
              <a:rPr lang="en-US" sz="4000" b="1" dirty="0" smtClean="0">
                <a:solidFill>
                  <a:srgbClr val="6D8A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6D8A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6D8A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6D8A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solidFill>
                <a:srgbClr val="6D8A9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5486400"/>
            <a:ext cx="4038600" cy="80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63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112"/>
            <a:ext cx="9144000" cy="676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62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CPOE for Sepsis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666861" y="1600200"/>
            <a:ext cx="6045227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82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Severe Sepsis - 3 Hour Bundle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Measure lactic acid level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Obtain blood cultures prior to administration of antibiotics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Administer broad spectrum antibiotics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Administer IV fluids for hypotension or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 lactic acid ≥ 4 </a:t>
            </a:r>
            <a:r>
              <a:rPr lang="en-US" b="1" dirty="0" err="1" smtClean="0">
                <a:solidFill>
                  <a:srgbClr val="0070C0"/>
                </a:solidFill>
              </a:rPr>
              <a:t>mmol</a:t>
            </a:r>
            <a:r>
              <a:rPr lang="en-US" b="1" dirty="0" smtClean="0">
                <a:solidFill>
                  <a:srgbClr val="0070C0"/>
                </a:solidFill>
              </a:rPr>
              <a:t>/L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61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Septic Shock - 6 Hour Bundle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Apply vasopressors (for hypotension that does not respond to initial fluid resuscitation) to maintain a MAP ≥65 mm Hg</a:t>
            </a:r>
          </a:p>
          <a:p>
            <a:r>
              <a:rPr lang="en-US" sz="2000" b="1" dirty="0" smtClean="0">
                <a:solidFill>
                  <a:srgbClr val="0070C0"/>
                </a:solidFill>
              </a:rPr>
              <a:t>In the event of persistent arterial hypotension despite volume resuscitation (septic shock) or initial lactic acid ≥4 mmol/L (36 mg/dl):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70C0"/>
                </a:solidFill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</a:rPr>
              <a:t>* Measure CVP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70C0"/>
                </a:solidFill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</a:rPr>
              <a:t>* Measure Scvo2</a:t>
            </a:r>
          </a:p>
          <a:p>
            <a:r>
              <a:rPr lang="en-US" sz="2000" b="1" dirty="0" smtClean="0">
                <a:solidFill>
                  <a:srgbClr val="0070C0"/>
                </a:solidFill>
              </a:rPr>
              <a:t>Re-measure lactic acid if initial level elevated</a:t>
            </a:r>
          </a:p>
          <a:p>
            <a:r>
              <a:rPr lang="en-US" sz="2000" b="1" dirty="0" smtClean="0">
                <a:solidFill>
                  <a:srgbClr val="0070C0"/>
                </a:solidFill>
              </a:rPr>
              <a:t>Targets for quantitative resuscitation included in the guidelines are CVP of ≥8 mm Hg, Scvo2 of ≥70%, and normalization of lactic acid</a:t>
            </a:r>
          </a:p>
          <a:p>
            <a:pPr marL="0" indent="0">
              <a:buNone/>
            </a:pPr>
            <a:endParaRPr lang="en-US" sz="2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***Some bundle elements may not be completed if the clinical conditions described in bundle do not prevail, but clinicians must assess for those conditions and make a determination.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58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Coding</a:t>
            </a:r>
            <a:endParaRPr lang="en-US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0070C0"/>
                </a:solidFill>
              </a:rPr>
              <a:t>Sepsis- ICD9 – 995.91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Systemic inflammatory response syndrome due to infectious process without acute organ dysfunction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u="sng" dirty="0" smtClean="0">
                <a:solidFill>
                  <a:srgbClr val="0070C0"/>
                </a:solidFill>
              </a:rPr>
              <a:t>Severe Sepsis – ICD9 – 995.92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Sepsis with acute organ dysfunction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Sepsis with multiple organ dysfunction (MOD)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Systemic inflammatory response syndrome due to infectious process with acute organ dysfunction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u="sng" dirty="0" smtClean="0">
                <a:solidFill>
                  <a:srgbClr val="0070C0"/>
                </a:solidFill>
              </a:rPr>
              <a:t>Septic Shock – ICD9 – 785.52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Systemic inflammatory response syndrome with signs of end organ dysfunction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Refractory hypotension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18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Recommended Measures</a:t>
            </a:r>
            <a:endParaRPr lang="en-US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 w="28575">
            <a:solidFill>
              <a:srgbClr val="0070C0"/>
            </a:solidFill>
          </a:ln>
        </p:spPr>
        <p:txBody>
          <a:bodyPr>
            <a:normAutofit fontScale="92500"/>
          </a:bodyPr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>
                <a:solidFill>
                  <a:srgbClr val="0070C0"/>
                </a:solidFill>
              </a:rPr>
              <a:t>Lactic Acid within 60 minutes of identification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>
                <a:solidFill>
                  <a:srgbClr val="0070C0"/>
                </a:solidFill>
              </a:rPr>
              <a:t>Blood Cultures x 2 within 60 minutes of identification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>
                <a:solidFill>
                  <a:srgbClr val="0070C0"/>
                </a:solidFill>
              </a:rPr>
              <a:t>Start time of antibiotic within 60 minutes of identification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>
                <a:solidFill>
                  <a:srgbClr val="0070C0"/>
                </a:solidFill>
              </a:rPr>
              <a:t>Fluid Resuscitation within 60 minutes of identification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en-US" sz="2800" b="1" dirty="0" smtClean="0">
                <a:solidFill>
                  <a:srgbClr val="0070C0"/>
                </a:solidFill>
              </a:rPr>
              <a:t>Time from identification to implementation of protocol</a:t>
            </a:r>
          </a:p>
        </p:txBody>
      </p:sp>
    </p:spTree>
    <p:extLst>
      <p:ext uri="{BB962C8B-B14F-4D97-AF65-F5344CB8AC3E}">
        <p14:creationId xmlns:p14="http://schemas.microsoft.com/office/powerpoint/2010/main" val="141517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Comments/Questions?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5257800"/>
            <a:ext cx="4041775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522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Rationale for Early Identification</a:t>
            </a:r>
            <a:endParaRPr lang="en-US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One of most dangerous/difficult conditions to treat</a:t>
            </a:r>
          </a:p>
          <a:p>
            <a:pPr marL="0" indent="0">
              <a:buNone/>
            </a:pPr>
            <a:endParaRPr lang="en-US" b="1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Increased LOS, mortality rate, and cost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FF0000"/>
                </a:solidFill>
              </a:rPr>
              <a:t>**</a:t>
            </a:r>
            <a:r>
              <a:rPr lang="en-US" sz="2800" b="1" dirty="0" smtClean="0">
                <a:solidFill>
                  <a:srgbClr val="FF0000"/>
                </a:solidFill>
              </a:rPr>
              <a:t>Mortality increases 7.6% for every hour 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	</a:t>
            </a:r>
            <a:r>
              <a:rPr lang="en-US" sz="2800" b="1" dirty="0" smtClean="0">
                <a:solidFill>
                  <a:srgbClr val="FF0000"/>
                </a:solidFill>
              </a:rPr>
              <a:t>     of antimicrobial delay</a:t>
            </a:r>
          </a:p>
          <a:p>
            <a:pPr marL="0" indent="0">
              <a:buNone/>
            </a:pPr>
            <a:endParaRPr lang="en-US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A third of hospital deaths are attributed to sepsis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801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3" y="0"/>
            <a:ext cx="90522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4338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STPH Present </a:t>
            </a:r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Admission 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10/01/12 </a:t>
            </a:r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9/30/13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32897479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21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Sepsis Identified at </a:t>
            </a:r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STPH</a:t>
            </a:r>
            <a:b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10/01/12 – 9/30/13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82115241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047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STPH Lab </a:t>
            </a:r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Statistics</a:t>
            </a:r>
            <a:b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10/01/12 – 9/30/13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54560236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362201" y="3087469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6D8A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600" b="1" dirty="0">
              <a:solidFill>
                <a:srgbClr val="6D8A9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5800" y="472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66800" y="4753648"/>
            <a:ext cx="7315200" cy="1723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48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 txBox="1">
            <a:spLocks noGrp="1"/>
          </p:cNvSpPr>
          <p:nvPr>
            <p:ph type="title"/>
          </p:nvPr>
        </p:nvSpPr>
        <p:spPr>
          <a:xfrm>
            <a:off x="457200" y="76200"/>
            <a:ext cx="8229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6D8A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STPH </a:t>
            </a: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Inpatient Sepsis Rates </a:t>
            </a:r>
            <a:b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1000 Admissions</a:t>
            </a:r>
            <a:endParaRPr lang="en-US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12232266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901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151"/>
            <a:ext cx="9144000" cy="6721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22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51"/>
            <a:ext cx="9144000" cy="6826898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26898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59"/>
            <a:ext cx="9144000" cy="6662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57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1890</TotalTime>
  <Words>248</Words>
  <Application>Microsoft Office PowerPoint</Application>
  <PresentationFormat>On-screen Show (4:3)</PresentationFormat>
  <Paragraphs>58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Median</vt:lpstr>
      <vt:lpstr>     Improving Sepsis Outcomes in the ICU   </vt:lpstr>
      <vt:lpstr>Rationale for Early Identification</vt:lpstr>
      <vt:lpstr>PowerPoint Presentation</vt:lpstr>
      <vt:lpstr>STPH Present on Admission  10/01/12 – 9/30/13</vt:lpstr>
      <vt:lpstr>Types of Sepsis Identified at STPH 10/01/12 – 9/30/13</vt:lpstr>
      <vt:lpstr>STPH Lab Statistics 10/01/12 – 9/30/13</vt:lpstr>
      <vt:lpstr>  STPH Inpatient Sepsis Rates  Per 1000 Admissions</vt:lpstr>
      <vt:lpstr>PowerPoint Presentation</vt:lpstr>
      <vt:lpstr>PowerPoint Presentation</vt:lpstr>
      <vt:lpstr>PowerPoint Presentation</vt:lpstr>
      <vt:lpstr>CPOE for Sepsis</vt:lpstr>
      <vt:lpstr>Severe Sepsis - 3 Hour Bundle</vt:lpstr>
      <vt:lpstr>Septic Shock - 6 Hour Bundle</vt:lpstr>
      <vt:lpstr>Coding</vt:lpstr>
      <vt:lpstr>Recommended Measures</vt:lpstr>
      <vt:lpstr>               Comments/Questions?        </vt:lpstr>
    </vt:vector>
  </TitlesOfParts>
  <Company>St. Tammany Parish Hospital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 Nevers</dc:creator>
  <cp:lastModifiedBy>Julie A Nevers</cp:lastModifiedBy>
  <cp:revision>52</cp:revision>
  <dcterms:created xsi:type="dcterms:W3CDTF">2014-03-18T13:13:54Z</dcterms:created>
  <dcterms:modified xsi:type="dcterms:W3CDTF">2014-04-25T19:47:44Z</dcterms:modified>
</cp:coreProperties>
</file>